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gif" ContentType="image/gif"/>
  <Default Extension="png" ContentType="image/png"/>
  <Override PartName="/docProps/app.xml" ContentType="application/vnd.openxmlformats-officedocument.extended-propertie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 showSpecialPlsOnTitleSld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autoAdjust="0" sz="14995"/>
    <p:restoredTop sz="94660"/>
  </p:normalViewPr>
  <p:slideViewPr>
    <p:cSldViewPr snapToGrid="0">
      <p:cViewPr varScale="1">
        <p:scale>
          <a:sx d="100" n="68"/>
          <a:sy d="100" n="68"/>
        </p:scale>
        <p:origin x="966" y="78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notesMaster" Target="notesMasters/notesMaster1.xml" /><Relationship Id="rId27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6" Type="http://schemas.openxmlformats.org/officeDocument/2006/relationships/theme" Target="theme/theme1.xml" /><Relationship Id="rId25" Type="http://schemas.openxmlformats.org/officeDocument/2006/relationships/viewProps" Target="viewProps.xml" /><Relationship Id="rId24" Type="http://schemas.openxmlformats.org/officeDocument/2006/relationships/presProps" Target="presProps.xml" 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2.jpg>
</file>

<file path=ppt/media/image3.gif>
</file>

<file path=ppt/media/image4.gif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66E5C3-CEA4-461C-A5C4-AEBEC04D871D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82909-9491-4BB8-8385-F08290DDF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88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Relatively sedentary adults, widely dispersed larvae with post-settlement density dependence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82909-9491-4BB8-8385-F08290DDF265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Relatively sedentary adults, widely dispersed larvae with post-settlement density dependence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82909-9491-4BB8-8385-F08290DDF265}" type="slidenum">
              <a:rPr lang="en-US"/>
              <a:t>7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301D-C55F-8EA9-95FA-BD1780D4C3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F5878F-4C16-3D48-637C-A3B61B8250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4DEC-1A7B-BF59-C737-AAB8F5638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1C578-B97F-4D3E-BA7C-B1FCC20B950A}" type="datetime1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D2A36-3D1C-8CAB-8A7F-B4228F3B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BDB3A-3D5F-3BDA-311F-8FFB706C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61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9DE99-320E-FD60-A85A-B93AA7E79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F0D854-5D8A-765E-4F39-3011473436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C1DF-61E8-536C-8C2E-11099AC7A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AA2B7-1C1A-4BF8-B4BC-3C4405276B0A}" type="datetime1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9E96D-03C9-9143-36A8-54823B7EA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E97BB-7572-ADFF-101A-A7D8F1D50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15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88AA4A-B46E-1765-0C3B-5384587B48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DB139A-7135-6569-E737-151443814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F3EB7-86BC-CBF2-1C50-F0F68144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B67E-3544-4655-83FC-2EE6B6D910EA}" type="datetime1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64877-EC9D-CA4D-6BFB-0EB6E2FF8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D6903-7D01-B77F-0394-3206CB5AE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24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FC626-F8BE-ED1D-81F8-94EA9ECF2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BD4FC-4E74-3CE4-47C1-77A926BFF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508AC-78A1-4430-87C5-372C5388588E}" type="datetime1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A0514-71CE-93AC-1C31-5E176C411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08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1E20E-A14A-D186-C324-4FE3DC4A4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35684F-D7D2-6E49-72F0-FC407F83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E364F-79A6-DCC0-5EA8-1981A4A14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B840-944C-4CC9-AE36-AA207850EACF}" type="datetime1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B10AB-48B7-2610-E32D-EEFE27852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3A7D7-DF3E-4EA9-4E4F-6A0FB5D42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12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1CE9F-E2E6-C037-1D42-C2CAA4BB3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01D0-A072-1A2B-FED5-880668B86E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4A6391-2CDF-A9C0-0E7D-5EB8DC90D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0867B6-B876-07E3-AA47-294527075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787C5-38C6-47C8-A2BF-934ED407D3CB}" type="datetime1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45EB49-0B93-905A-5F39-B825CE92B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8C3C37-D743-B1C1-43D2-F4F4BB90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00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39AE-B1ED-937A-E2C8-09CF9D52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F3C09-67AE-BC23-8416-0ADC8EE39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352D48-814D-463B-B91A-D7458AE49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3CF871-D582-721C-C636-71EB9F1706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C68F15-D11F-B68F-0E9B-0FEAA441F6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FE7208-D3D9-4BBA-DDED-1C7AC176A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9FC2F-4480-40AF-9CCA-8807D825CBD0}" type="datetime1">
              <a:rPr lang="en-US" smtClean="0"/>
              <a:t>1/31/2023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8C3D9F-7E02-8198-3830-348A32E5F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E1D4-E6A8-E688-2AA1-0C66F8F30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918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8A168-380D-06BA-2782-09D3BC5DC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9DE34A-AE40-FCE1-D1EA-251EC6950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B8D8C-B6A1-48A0-911F-A18E63178216}" type="datetime1">
              <a:rPr lang="en-US" smtClean="0"/>
              <a:t>1/31/2023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E28AD8-A97B-9F7C-95C1-BD051884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E6638E-8F36-0462-E122-F5D69030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78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E883C0-5824-00FA-7D54-DB0ADE2E5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E2F6-8D9D-4E08-91EF-0BB3D156B924}" type="datetime1">
              <a:rPr lang="en-US" smtClean="0"/>
              <a:t>1/31/2023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76C148-DA37-7047-205C-0C7F14D26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B089C-F163-2F19-60EF-A71DF68AF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299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43EF9-EC94-4EFB-109D-1C627ACA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BD64B-90F4-EED6-20D4-6BDB93190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DAEE5C-8588-18D1-640B-CA3620C55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D5870-FE39-5836-16C5-1AB1C7722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DD4DB-C8CC-4679-82B2-01639B682C48}" type="datetime1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B869E0-8AF5-7CB9-AC89-84A7C5036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5F6EEB-3519-BAF1-890E-CEF88345D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99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DA867-BD2F-905B-30AC-2BB7702FC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55EB83-986A-5A9B-5D37-96C566E25B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F6255A-728D-EE69-9E60-D1F7BE083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220227-4F60-2276-79DC-1EAF8C46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6EF12-54AA-434A-AF06-806465BAF63A}" type="datetime1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0FC82-069B-A02D-2190-F1A86CCF7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94546-D088-34AB-0355-9A79E694F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21071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6D0D79-7FC5-0B2D-DFB8-783490EE0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55DBA-0B6D-8541-3DC5-66F137072092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85EB3-E490-4B15-F3B1-129EBE8F0BE6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F4B88-E6D2-4B5D-89E5-B9C4847520D2}" type="datetime1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23609-F4E5-600E-3D17-C64D91B98DD8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8CA47-BA4A-6E52-1E0A-AF0DFF93A983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30646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3.jp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jp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jp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npr.org/sections/thesalt/2018/09/14/647441547/could-a-ban-on-fishing-in-international-waters-become-a-reality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jp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3.gif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4.gif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301D-C55F-8EA9-95FA-BD1780D4C3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Assessing the Population-level Impacts of Marine Protected Areas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F5878F-4C16-3D48-637C-A3B61B82506C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IMPAC 2023</a:t>
            </a:r>
            <a:br/>
            <a:br/>
            <a:r>
              <a:rPr/>
              <a:t>Dan Ovando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4DEC-1A7B-BF59-C737-AAB8F5638100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1/1/23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 Happend in the Channel Islands?</a:t>
            </a:r>
          </a:p>
        </p:txBody>
      </p:sp>
      <p:pic>
        <p:nvPicPr>
          <p:cNvPr descr="imgs/raw_tren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Estimating Population-Level Effects</a:t>
            </a:r>
          </a:p>
        </p:txBody>
      </p:sp>
      <p:pic>
        <p:nvPicPr>
          <p:cNvPr descr="imgs/did.00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Estimating Population-Level Effects</a:t>
            </a:r>
          </a:p>
        </p:txBody>
      </p:sp>
      <p:pic>
        <p:nvPicPr>
          <p:cNvPr descr="imgs/did.002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Estimating Population-Level Effects</a:t>
            </a:r>
          </a:p>
        </p:txBody>
      </p:sp>
      <p:pic>
        <p:nvPicPr>
          <p:cNvPr descr="imgs/did.003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Estimating Population-Level Effects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DFC626-F8BE-ED1D-81F8-94EA9ECF2F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General form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l</m:t>
                          </m:r>
                          <m:r>
                            <m:t>o</m:t>
                          </m:r>
                          <m:r>
                            <m:t>g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sSub>
                                <m:e>
                                  <m:r>
                                    <m:t>D</m:t>
                                  </m:r>
                                </m:e>
                                <m:sub>
                                  <m:r>
                                    <m:t>M</m:t>
                                  </m:r>
                                  <m:r>
                                    <m:t>P</m:t>
                                  </m:r>
                                  <m:r>
                                    <m:t>A</m:t>
                                  </m:r>
                                  <m:r>
                                    <m:rPr>
                                      <m:sty m:val="p"/>
                                    </m:rPr>
                                    <m:t>=</m:t>
                                  </m:r>
                                  <m:r>
                                    <m:t>1</m:t>
                                  </m:r>
                                  <m:r>
                                    <m:rPr>
                                      <m:sty m:val="p"/>
                                    </m:rPr>
                                    <m:t>,</m:t>
                                  </m:r>
                                  <m:r>
                                    <m:t>T</m:t>
                                  </m:r>
                                  <m:r>
                                    <m:rPr>
                                      <m:sty m:val="p"/>
                                    </m:rPr>
                                    <m:t>=</m:t>
                                  </m:r>
                                  <m: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l</m:t>
                          </m:r>
                          <m:r>
                            <m:t>o</m:t>
                          </m:r>
                          <m:r>
                            <m:t>g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sSub>
                                <m:e>
                                  <m:r>
                                    <m:t>D</m:t>
                                  </m:r>
                                </m:e>
                                <m:sub>
                                  <m:r>
                                    <m:t>M</m:t>
                                  </m:r>
                                  <m:r>
                                    <m:t>P</m:t>
                                  </m:r>
                                  <m:r>
                                    <m:t>A</m:t>
                                  </m:r>
                                  <m:r>
                                    <m:rPr>
                                      <m:sty m:val="p"/>
                                    </m:rPr>
                                    <m:t>=</m:t>
                                  </m:r>
                                  <m:r>
                                    <m:t>0</m:t>
                                  </m:r>
                                  <m:r>
                                    <m:rPr>
                                      <m:sty m:val="p"/>
                                    </m:rPr>
                                    <m:t>,</m:t>
                                  </m:r>
                                  <m:r>
                                    <m:t>T</m:t>
                                  </m:r>
                                  <m:r>
                                    <m:rPr>
                                      <m:sty m:val="p"/>
                                    </m:rPr>
                                    <m:t>=</m:t>
                                  </m:r>
                                  <m: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m:rPr>
                          <m:sty m:val="p"/>
                        </m:rPr>
                        <m:t>−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l</m:t>
                          </m:r>
                          <m:r>
                            <m:t>o</m:t>
                          </m:r>
                          <m:r>
                            <m:t>g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sSub>
                                <m:e>
                                  <m:r>
                                    <m:t>D</m:t>
                                  </m:r>
                                </m:e>
                                <m:sub>
                                  <m:r>
                                    <m:t>M</m:t>
                                  </m:r>
                                  <m:r>
                                    <m:t>P</m:t>
                                  </m:r>
                                  <m:r>
                                    <m:t>A</m:t>
                                  </m:r>
                                  <m:r>
                                    <m:rPr>
                                      <m:sty m:val="p"/>
                                    </m:rPr>
                                    <m:t>=</m:t>
                                  </m:r>
                                  <m:r>
                                    <m:t>1</m:t>
                                  </m:r>
                                  <m:r>
                                    <m:rPr>
                                      <m:sty m:val="p"/>
                                    </m:rPr>
                                    <m:t>,</m:t>
                                  </m:r>
                                  <m:r>
                                    <m:t>T</m:t>
                                  </m:r>
                                  <m:r>
                                    <m:rPr>
                                      <m:sty m:val="p"/>
                                    </m:rPr>
                                    <m:t>=</m:t>
                                  </m:r>
                                  <m: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l</m:t>
                          </m:r>
                          <m:r>
                            <m:t>o</m:t>
                          </m:r>
                          <m:r>
                            <m:t>g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sSub>
                                <m:e>
                                  <m:r>
                                    <m:t>D</m:t>
                                  </m:r>
                                </m:e>
                                <m:sub>
                                  <m:r>
                                    <m:t>M</m:t>
                                  </m:r>
                                  <m:r>
                                    <m:t>P</m:t>
                                  </m:r>
                                  <m:r>
                                    <m:t>A</m:t>
                                  </m:r>
                                  <m:r>
                                    <m:rPr>
                                      <m:sty m:val="p"/>
                                    </m:rPr>
                                    <m:t>=</m:t>
                                  </m:r>
                                  <m:r>
                                    <m:t>0</m:t>
                                  </m:r>
                                  <m:r>
                                    <m:rPr>
                                      <m:sty m:val="p"/>
                                    </m:rPr>
                                    <m:t>,</m:t>
                                  </m:r>
                                  <m:r>
                                    <m:t>T</m:t>
                                  </m:r>
                                  <m:r>
                                    <m:rPr>
                                      <m:sty m:val="p"/>
                                    </m:rPr>
                                    <m:t>=</m:t>
                                  </m:r>
                                  <m: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</a:p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Bayesian Gamma GLM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d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∼</m:t>
                      </m:r>
                      <m:r>
                        <m:t>G</m:t>
                      </m:r>
                      <m:r>
                        <m:t>a</m:t>
                      </m:r>
                      <m:r>
                        <m:t>m</m:t>
                      </m:r>
                      <m:r>
                        <m:t>m</m:t>
                      </m:r>
                      <m:r>
                        <m:t>a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sSup>
                            <m:e>
                              <m:r>
                                <m:t>e</m:t>
                              </m:r>
                            </m:e>
                            <m:sup>
                              <m:sSub>
                                <m:e>
                                  <m:r>
                                    <m:t>β</m:t>
                                  </m:r>
                                </m:e>
                                <m:sub>
                                  <m:r>
                                    <m:t>0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m:t>+</m:t>
                              </m:r>
                              <m:sSub>
                                <m:e>
                                  <m:r>
                                    <m:t>β</m:t>
                                  </m:r>
                                </m:e>
                                <m:sub>
                                  <m:r>
                                    <m:t>1</m:t>
                                  </m:r>
                                </m:sub>
                              </m:sSub>
                              <m:sSub>
                                <m:e>
                                  <m:r>
                                    <m:t>T</m:t>
                                  </m:r>
                                </m:e>
                                <m:sub>
                                  <m:r>
                                    <m:t>i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m:t>+</m:t>
                              </m:r>
                              <m:sSub>
                                <m:e>
                                  <m:r>
                                    <m:t>β</m:t>
                                  </m:r>
                                </m:e>
                                <m:sub>
                                  <m:r>
                                    <m:t>2</m:t>
                                  </m:r>
                                </m:sub>
                              </m:sSub>
                              <m:r>
                                <m:t>M</m:t>
                              </m:r>
                              <m:r>
                                <m:t>P</m:t>
                              </m:r>
                              <m:sSub>
                                <m:e>
                                  <m:r>
                                    <m:t>A</m:t>
                                  </m:r>
                                </m:e>
                                <m:sub>
                                  <m:r>
                                    <m:t>i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m:t>+</m:t>
                              </m:r>
                              <m:sSub>
                                <m:e>
                                  <m:r>
                                    <m:t>β</m:t>
                                  </m:r>
                                </m:e>
                                <m:sub>
                                  <m:r>
                                    <m:t>3</m:t>
                                  </m:r>
                                </m:sub>
                              </m:sSub>
                              <m:sSub>
                                <m:e>
                                  <m:r>
                                    <m:t>T</m:t>
                                  </m:r>
                                </m:e>
                                <m:sub>
                                  <m:r>
                                    <m:t>i</m:t>
                                  </m:r>
                                </m:sub>
                              </m:sSub>
                              <m:r>
                                <m:t>M</m:t>
                              </m:r>
                              <m:r>
                                <m:t>P</m:t>
                              </m:r>
                              <m:sSub>
                                <m:e>
                                  <m:r>
                                    <m:t>A</m:t>
                                  </m:r>
                                </m:e>
                                <m:sub>
                                  <m:r>
                                    <m:t>i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m:t>+</m:t>
                              </m:r>
                              <m:sSup>
                                <m:e>
                                  <m:r>
                                    <m:rPr>
                                      <m:sty m:val="b"/>
                                    </m:rPr>
                                    <m:t>B</m:t>
                                  </m:r>
                                </m:e>
                                <m:sup>
                                  <m:r>
                                    <m:rPr>
                                      <m:sty m:val="b"/>
                                    </m:rPr>
                                    <m:t>c</m:t>
                                  </m:r>
                                </m:sup>
                              </m:sSup>
                              <m:sSub>
                                <m:e>
                                  <m:r>
                                    <m:rPr>
                                      <m:sty m:val="b"/>
                                    </m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b"/>
                                    </m:rPr>
                                    <m:t>i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m:t>+</m:t>
                              </m:r>
                              <m:sSup>
                                <m:e>
                                  <m:r>
                                    <m:rPr>
                                      <m:sty m:val="b"/>
                                    </m:rPr>
                                    <m:t>B</m:t>
                                  </m:r>
                                </m:e>
                                <m:sup>
                                  <m:r>
                                    <m:rPr>
                                      <m:sty m:val="b"/>
                                    </m:rPr>
                                    <m:t>s</m:t>
                                  </m:r>
                                </m:sup>
                              </m:sSup>
                              <m:sSub>
                                <m:e>
                                  <m:r>
                                    <m:rPr>
                                      <m:sty m:val="b"/>
                                    </m:rPr>
                                    <m:t>S</m:t>
                                  </m:r>
                                </m:e>
                                <m:sub>
                                  <m:r>
                                    <m:rPr>
                                      <m:sty m:val="b"/>
                                    </m:rPr>
                                    <m:t>i</m:t>
                                  </m:r>
                                </m:sub>
                              </m:sSub>
                            </m:sup>
                          </m:sSup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s</m:t>
                          </m:r>
                          <m:r>
                            <m:t>h</m:t>
                          </m:r>
                          <m:r>
                            <m:t>a</m:t>
                          </m:r>
                          <m:r>
                            <m:t>p</m:t>
                          </m:r>
                          <m:r>
                            <m:t>e</m:t>
                          </m:r>
                        </m:e>
                      </m:d>
                    </m:oMath>
                  </m:oMathPara>
                </a14:m>
              </a:p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Hierarchical clustering of sites by island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p>
                        <m:e>
                          <m:r>
                            <m:rPr>
                              <m:sty m:val="b"/>
                            </m:rPr>
                            <m:t>B</m:t>
                          </m:r>
                        </m:e>
                        <m:sup>
                          <m:r>
                            <m:rPr>
                              <m:sty m:val="b"/>
                            </m:rPr>
                            <m:t>s</m:t>
                          </m:r>
                        </m:sup>
                      </m:sSup>
                      <m:r>
                        <m:rPr>
                          <m:sty m:val="p"/>
                        </m:rPr>
                        <m:t>∼</m:t>
                      </m:r>
                      <m:r>
                        <m:t>N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sSub>
                            <m:e>
                              <m:r>
                                <m:t>β</m:t>
                              </m:r>
                            </m:e>
                            <m:sub>
                              <m:r>
                                <m:t>r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m:t>,</m:t>
                          </m:r>
                          <m:sSub>
                            <m:e>
                              <m:r>
                                <m:t>σ</m:t>
                              </m:r>
                            </m:e>
                            <m:sub>
                              <m:r>
                                <m:t>r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</a:p>
            </p:txBody>
          </p:sp>
        </mc:Choice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Population-Level Effects of MPAs</a:t>
            </a:r>
          </a:p>
        </p:txBody>
      </p:sp>
      <p:pic>
        <p:nvPicPr>
          <p:cNvPr descr="imgs/a_priori_plo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Population-Level Effects of MPAs</a:t>
            </a:r>
          </a:p>
        </p:txBody>
      </p:sp>
      <p:pic>
        <p:nvPicPr>
          <p:cNvPr descr="imgs/mpa_effect_plo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1CE9F-E2E6-C037-1D42-C2CAA4BB3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Effects of Protected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01D0-A072-1A2B-FED5-880668B86E2D}"/>
              </a:ext>
            </a:extLst>
          </p:cNvPr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Critical to consider effects </a:t>
            </a:r>
            <a:r>
              <a:rPr b="1"/>
              <a:t>inside</a:t>
            </a:r>
            <a:r>
              <a:rPr/>
              <a:t> and </a:t>
            </a:r>
            <a:r>
              <a:rPr b="1"/>
              <a:t>outside</a:t>
            </a:r>
          </a:p>
          <a:p>
            <a:pPr lvl="0"/>
            <a:r>
              <a:rPr b="1"/>
              <a:t>Population</a:t>
            </a:r>
            <a:r>
              <a:rPr/>
              <a:t> effects may be smaller and harder to find than conventionally thought</a:t>
            </a:r>
          </a:p>
          <a:p>
            <a:pPr lvl="0"/>
            <a:r>
              <a:rPr/>
              <a:t>Uncertainty does not preclude action</a:t>
            </a:r>
          </a:p>
          <a:p>
            <a:pPr lvl="0"/>
            <a:r>
              <a:rPr/>
              <a:t>Communities should have a clear understanding of full range of possible effects of protected areas</a:t>
            </a:r>
          </a:p>
        </p:txBody>
      </p:sp>
      <p:pic>
        <p:nvPicPr>
          <p:cNvPr descr="imgs/IMG_2947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2044700"/>
            <a:ext cx="5181600" cy="388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8C3C37-D743-B1C1-43D2-F4F4BB9055E5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Catch-22 of MPA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FC626-F8BE-ED1D-81F8-94EA9ECF2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 b="1"/>
              <a:t>closer</a:t>
            </a:r>
            <a:r>
              <a:rPr/>
              <a:t> your control site, the more risk of spillover. The </a:t>
            </a:r>
            <a:r>
              <a:rPr b="1"/>
              <a:t>further</a:t>
            </a:r>
            <a:r>
              <a:rPr/>
              <a:t>, the less likely it is a valid environmental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1E20E-A14A-D186-C324-4FE3DC4A4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Extras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3A7D7-DF3E-4EA9-4E4F-6A0FB5D429E7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1CE9F-E2E6-C037-1D42-C2CAA4BB3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MPAs have Complex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01D0-A072-1A2B-FED5-880668B86E2D}"/>
              </a:ext>
            </a:extLst>
          </p:cNvPr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Modern protected areas first seen as refuges from the outside world</a:t>
            </a:r>
          </a:p>
          <a:p>
            <a:pPr lvl="0" indent="0" marL="0">
              <a:buNone/>
            </a:pPr>
            <a:r>
              <a:rPr/>
              <a:t>Protection has wider impacts</a:t>
            </a:r>
          </a:p>
          <a:p>
            <a:pPr lvl="0"/>
            <a:r>
              <a:rPr/>
              <a:t>“spillover” of adult or larval organisms</a:t>
            </a:r>
          </a:p>
          <a:p>
            <a:pPr lvl="0"/>
            <a:r>
              <a:rPr/>
              <a:t>Displacement of human activities</a:t>
            </a:r>
          </a:p>
          <a:p>
            <a:pPr lvl="0"/>
            <a:r>
              <a:rPr/>
              <a:t>Across multiple species and fleets!</a:t>
            </a:r>
          </a:p>
          <a:p>
            <a:pPr lvl="0" indent="0" marL="0">
              <a:buNone/>
            </a:pPr>
            <a:r>
              <a:rPr b="1"/>
              <a:t>Creates a challenge for both predicting and estimating effects of spatial policies</a:t>
            </a:r>
          </a:p>
        </p:txBody>
      </p:sp>
      <p:pic>
        <p:nvPicPr>
          <p:cNvPr descr="imgs/IMG_1679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137400" y="1816100"/>
            <a:ext cx="325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8C3C37-D743-B1C1-43D2-F4F4BB9055E5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Inside vs. Outside = Effect?</a:t>
            </a:r>
          </a:p>
        </p:txBody>
      </p:sp>
      <p:pic>
        <p:nvPicPr>
          <p:cNvPr descr="imgs/rr1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Inside vs. Outside = Effect?</a:t>
            </a:r>
          </a:p>
        </p:txBody>
      </p:sp>
      <p:pic>
        <p:nvPicPr>
          <p:cNvPr descr="https://raw.githubusercontent.com/DanOvando/weird-fishes/master/static/blog/2021-07-06-pop-effects-of-mpas_files/biased_dr_plo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1E20E-A14A-D186-C324-4FE3DC4A4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effects do protected areas have on populations?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3A7D7-DF3E-4EA9-4E4F-6A0FB5D429E7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MPAs - The 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FC626-F8BE-ED1D-81F8-94EA9ECF2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 </a:t>
            </a:r>
          </a:p>
          <a:p>
            <a:pPr lvl="0" indent="0" marL="1270000">
              <a:buNone/>
            </a:pPr>
            <a:r>
              <a:rPr sz="2000"/>
              <a:t>The jury is in on marine reserves: They work. Research has repeatedly shown that fish numbers quickly climb following well-enforced fishing bans, creating tangible benefits for fishers who work the surrounding waters.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NPR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1CE9F-E2E6-C037-1D42-C2CAA4BB3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MPAs - The 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01D0-A072-1A2B-FED5-880668B86E2D}"/>
              </a:ext>
            </a:extLst>
          </p:cNvPr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MPAs seem simple:</a:t>
            </a:r>
          </a:p>
          <a:p>
            <a:pPr lvl="1"/>
            <a:r>
              <a:rPr i="1"/>
              <a:t>Less fishing, more fish</a:t>
            </a:r>
          </a:p>
          <a:p>
            <a:pPr lvl="0"/>
            <a:r>
              <a:rPr/>
              <a:t>Ample evidence of </a:t>
            </a:r>
            <a:r>
              <a:rPr b="1"/>
              <a:t>more everything</a:t>
            </a:r>
            <a:r>
              <a:rPr/>
              <a:t> inside MPAs than outside</a:t>
            </a:r>
          </a:p>
          <a:p>
            <a:pPr lvl="0"/>
            <a:r>
              <a:rPr/>
              <a:t>Problem solved?</a:t>
            </a:r>
          </a:p>
          <a:p>
            <a:pPr lvl="1"/>
            <a:r>
              <a:rPr/>
              <a:t>Fish and Fishers move</a:t>
            </a:r>
          </a:p>
          <a:p>
            <a:pPr lvl="1"/>
            <a:r>
              <a:rPr/>
              <a:t>What do we do when the </a:t>
            </a:r>
            <a:r>
              <a:rPr b="1"/>
              <a:t>treatment</a:t>
            </a:r>
            <a:r>
              <a:rPr/>
              <a:t> affects the </a:t>
            </a:r>
            <a:r>
              <a:rPr b="1"/>
              <a:t>control</a:t>
            </a:r>
          </a:p>
        </p:txBody>
      </p:sp>
      <p:pic>
        <p:nvPicPr>
          <p:cNvPr descr="imgs/lester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388100" y="1816100"/>
            <a:ext cx="4737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8C3C37-D743-B1C1-43D2-F4F4BB9055E5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Population-Level Effects of MPAs</a:t>
            </a:r>
          </a:p>
        </p:txBody>
      </p:sp>
      <p:pic>
        <p:nvPicPr>
          <p:cNvPr descr="imgs/bio_anim.gif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924300" y="1816100"/>
            <a:ext cx="43434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Population-Level Effects of MPAs</a:t>
            </a:r>
          </a:p>
        </p:txBody>
      </p:sp>
      <p:pic>
        <p:nvPicPr>
          <p:cNvPr descr="imgs/fleet_anim.gif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924300" y="1816100"/>
            <a:ext cx="43434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Case Study: Channel Islands MPAs</a:t>
            </a:r>
          </a:p>
        </p:txBody>
      </p:sp>
      <p:pic>
        <p:nvPicPr>
          <p:cNvPr descr="imgs/c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5254-814E-64D3-86CB-E75961AE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 Happend in the Channel Islands?</a:t>
            </a:r>
          </a:p>
        </p:txBody>
      </p:sp>
      <p:pic>
        <p:nvPicPr>
          <p:cNvPr descr="imgs/raw_targ_tren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5407-7447-5694-BB94-38B37672643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03B856E2-F4DD-4D72-8BEE-4F0AC2640C6B}" type="slidenum">
              <a:rPr lang="en-US" smtClean="0"/>
              <a:t>‹#›</a:t>
            </a:fld>
            <a:endParaRPr lang="en-US"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Assessing the Population-level Impacts of Marine Protected Areas</dc:title>
  <dc:creator>Dan Ovando</dc:creator>
  <cp:keywords/>
  <dcterms:created xsi:type="dcterms:W3CDTF">2023-02-01T01:34:05Z</dcterms:created>
  <dcterms:modified xsi:type="dcterms:W3CDTF">2023-02-01T01:34:05Z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1/1/23</vt:lpwstr>
  </property>
  <property fmtid="{D5CDD505-2E9C-101B-9397-08002B2CF9AE}" pid="6" name="editor">
    <vt:lpwstr>visual</vt:lpwstr>
  </property>
  <property fmtid="{D5CDD505-2E9C-101B-9397-08002B2CF9AE}" pid="7" name="execute">
    <vt:lpwstr/>
  </property>
  <property fmtid="{D5CDD505-2E9C-101B-9397-08002B2CF9AE}" pid="8" name="header-includes">
    <vt:lpwstr/>
  </property>
  <property fmtid="{D5CDD505-2E9C-101B-9397-08002B2CF9AE}" pid="9" name="include-after">
    <vt:lpwstr/>
  </property>
  <property fmtid="{D5CDD505-2E9C-101B-9397-08002B2CF9AE}" pid="10" name="include-before">
    <vt:lpwstr/>
  </property>
  <property fmtid="{D5CDD505-2E9C-101B-9397-08002B2CF9AE}" pid="11" name="labels">
    <vt:lpwstr/>
  </property>
  <property fmtid="{D5CDD505-2E9C-101B-9397-08002B2CF9AE}" pid="12" name="subtitle">
    <vt:lpwstr>IMPAC 2023</vt:lpwstr>
  </property>
  <property fmtid="{D5CDD505-2E9C-101B-9397-08002B2CF9AE}" pid="13" name="toc-title">
    <vt:lpwstr>Table of contents</vt:lpwstr>
  </property>
</Properties>
</file>